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2" r:id="rId5"/>
    <p:sldId id="260" r:id="rId6"/>
    <p:sldId id="261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9" r:id="rId31"/>
    <p:sldId id="312" r:id="rId32"/>
    <p:sldId id="297" r:id="rId33"/>
    <p:sldId id="290" r:id="rId34"/>
    <p:sldId id="296" r:id="rId35"/>
    <p:sldId id="293" r:id="rId36"/>
    <p:sldId id="298" r:id="rId37"/>
    <p:sldId id="295" r:id="rId38"/>
    <p:sldId id="292" r:id="rId39"/>
    <p:sldId id="306" r:id="rId40"/>
    <p:sldId id="294" r:id="rId41"/>
    <p:sldId id="299" r:id="rId42"/>
    <p:sldId id="301" r:id="rId43"/>
    <p:sldId id="291" r:id="rId44"/>
    <p:sldId id="302" r:id="rId45"/>
    <p:sldId id="303" r:id="rId46"/>
    <p:sldId id="304" r:id="rId47"/>
    <p:sldId id="307" r:id="rId48"/>
    <p:sldId id="308" r:id="rId49"/>
    <p:sldId id="309" r:id="rId50"/>
    <p:sldId id="310" r:id="rId51"/>
    <p:sldId id="328" r:id="rId52"/>
    <p:sldId id="329" r:id="rId53"/>
    <p:sldId id="311" r:id="rId54"/>
    <p:sldId id="313" r:id="rId55"/>
    <p:sldId id="318" r:id="rId56"/>
    <p:sldId id="314" r:id="rId57"/>
    <p:sldId id="316" r:id="rId58"/>
    <p:sldId id="319" r:id="rId59"/>
    <p:sldId id="320" r:id="rId60"/>
    <p:sldId id="321" r:id="rId61"/>
    <p:sldId id="322" r:id="rId62"/>
    <p:sldId id="323" r:id="rId63"/>
    <p:sldId id="324" r:id="rId64"/>
    <p:sldId id="305" r:id="rId65"/>
    <p:sldId id="326" r:id="rId66"/>
    <p:sldId id="330" r:id="rId67"/>
    <p:sldId id="337" r:id="rId68"/>
    <p:sldId id="338" r:id="rId69"/>
    <p:sldId id="339" r:id="rId70"/>
    <p:sldId id="340" r:id="rId71"/>
    <p:sldId id="341" r:id="rId72"/>
    <p:sldId id="346" r:id="rId73"/>
    <p:sldId id="347" r:id="rId74"/>
    <p:sldId id="348" r:id="rId75"/>
    <p:sldId id="349" r:id="rId76"/>
    <p:sldId id="350" r:id="rId77"/>
    <p:sldId id="331" r:id="rId78"/>
    <p:sldId id="333" r:id="rId79"/>
    <p:sldId id="334" r:id="rId80"/>
    <p:sldId id="335" r:id="rId81"/>
    <p:sldId id="336" r:id="rId82"/>
    <p:sldId id="351" r:id="rId8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95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932C7-10D8-49EA-9893-93F557FCB44A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A707B-75B5-44D3-89BD-084D38F375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53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494A-0D26-4D39-B21C-C5DAEC719D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854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9D2C65-A747-4897-A27C-ED981EDEA2CB}" type="slidenum">
              <a:rPr lang="pt-BR" altLang="pt-BR" smtClean="0"/>
              <a:pPr/>
              <a:t>74</a:t>
            </a:fld>
            <a:endParaRPr lang="pt-BR" altLang="pt-BR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24103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3C021C-24C6-4326-93EC-F34FC40EA99F}" type="slidenum">
              <a:rPr lang="pt-BR" altLang="pt-BR" smtClean="0"/>
              <a:pPr/>
              <a:t>75</a:t>
            </a:fld>
            <a:endParaRPr lang="pt-BR" altLang="pt-BR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334157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633662-BAF6-4394-B3B4-1C8B681DDCF7}" type="slidenum">
              <a:rPr lang="pt-BR" altLang="pt-BR" smtClean="0"/>
              <a:pPr/>
              <a:t>76</a:t>
            </a:fld>
            <a:endParaRPr lang="pt-BR" altLang="pt-BR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67212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https://ge.globo.com/eu-atleta/nutricao/noticia/aminoacidos-essenciais-funcoes-fontes-e-sugestoes-de-cardapios-ricos-nesses-nutrientes.ghtml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A707B-75B5-44D3-89BD-084D38F375E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27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B5AFE9B-A277-4ECD-A305-C66A1A240923}" type="slidenum">
              <a:rPr lang="pt-BR" altLang="pt-BR" smtClean="0"/>
              <a:pPr/>
              <a:t>67</a:t>
            </a:fld>
            <a:endParaRPr lang="pt-BR" altLang="pt-BR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04467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CEE411-6EFE-42DF-AB86-2544F3CFBE08}" type="slidenum">
              <a:rPr lang="pt-BR" altLang="pt-BR" smtClean="0"/>
              <a:pPr/>
              <a:t>68</a:t>
            </a:fld>
            <a:endParaRPr lang="pt-BR" altLang="pt-BR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04224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EBB5AD-EC28-4FCE-ADA7-7D9B7A2E66B0}" type="slidenum">
              <a:rPr lang="pt-BR" altLang="pt-BR" smtClean="0"/>
              <a:pPr/>
              <a:t>69</a:t>
            </a:fld>
            <a:endParaRPr lang="pt-BR" altLang="pt-BR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5401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FAA7AE4-1091-4FF6-98DF-DFB9C381C57D}" type="slidenum">
              <a:rPr lang="pt-BR" altLang="pt-BR" smtClean="0"/>
              <a:pPr/>
              <a:t>70</a:t>
            </a:fld>
            <a:endParaRPr lang="pt-BR" altLang="pt-BR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01515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39048A-3A3C-4BDA-9FDA-8233537ECBC3}" type="slidenum">
              <a:rPr lang="pt-BR" altLang="pt-BR" smtClean="0"/>
              <a:pPr/>
              <a:t>71</a:t>
            </a:fld>
            <a:endParaRPr lang="pt-BR" altLang="pt-BR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57783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0CC834-27F7-422C-BD86-DC097D8254CA}" type="slidenum">
              <a:rPr lang="pt-BR" altLang="pt-BR" smtClean="0"/>
              <a:pPr/>
              <a:t>72</a:t>
            </a:fld>
            <a:endParaRPr lang="pt-BR" altLang="pt-BR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75182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4863" indent="-3095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382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335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28850" indent="-2476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860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32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004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57650" indent="-247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5FFA2B9-8001-4427-A8A8-DB6B193EA66D}" type="slidenum">
              <a:rPr lang="pt-BR" altLang="pt-BR" smtClean="0"/>
              <a:pPr/>
              <a:t>73</a:t>
            </a:fld>
            <a:endParaRPr lang="pt-BR" altLang="pt-BR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360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32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83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8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84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1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0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22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05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79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0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D5C1F-6C7A-4401-8FCF-71DF6698A50F}" type="datetimeFigureOut">
              <a:rPr lang="pt-BR" smtClean="0"/>
              <a:t>18/04/2023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59E17-1213-4224-829E-52537EC854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21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ZAGp2YpH5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/>
          <p:cNvSpPr>
            <a:spLocks noGrp="1"/>
          </p:cNvSpPr>
          <p:nvPr>
            <p:ph type="ctrTitle"/>
          </p:nvPr>
        </p:nvSpPr>
        <p:spPr>
          <a:xfrm>
            <a:off x="1703388" y="3051949"/>
            <a:ext cx="8398731" cy="1470025"/>
          </a:xfrm>
        </p:spPr>
        <p:txBody>
          <a:bodyPr>
            <a:normAutofit fontScale="90000"/>
          </a:bodyPr>
          <a:lstStyle/>
          <a:p>
            <a:r>
              <a:rPr lang="pt-BR" altLang="pt-BR" dirty="0" smtClean="0"/>
              <a:t>Componentes da matéria viva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06742" y="5426835"/>
            <a:ext cx="6400800" cy="175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Prof.</a:t>
            </a:r>
            <a:r>
              <a:rPr lang="pt-BR" baseline="30000" dirty="0"/>
              <a:t>a</a:t>
            </a:r>
            <a:r>
              <a:rPr lang="pt-BR" dirty="0"/>
              <a:t> </a:t>
            </a:r>
            <a:r>
              <a:rPr lang="pt-BR" dirty="0" err="1"/>
              <a:t>Dr.</a:t>
            </a:r>
            <a:r>
              <a:rPr lang="pt-BR" baseline="30000" dirty="0" err="1"/>
              <a:t>a</a:t>
            </a:r>
            <a:r>
              <a:rPr lang="pt-BR" baseline="30000" dirty="0"/>
              <a:t> </a:t>
            </a:r>
            <a:r>
              <a:rPr lang="pt-BR" dirty="0"/>
              <a:t>Sara Tatiana </a:t>
            </a:r>
            <a:r>
              <a:rPr lang="pt-BR" dirty="0" smtClean="0"/>
              <a:t>Moreira</a:t>
            </a:r>
            <a:endParaRPr lang="pt-BR" dirty="0"/>
          </a:p>
          <a:p>
            <a:pPr>
              <a:defRPr/>
            </a:pPr>
            <a:r>
              <a:rPr lang="pt-BR" dirty="0" smtClean="0"/>
              <a:t>Biologia 1</a:t>
            </a:r>
            <a:endParaRPr lang="pt-BR" dirty="0"/>
          </a:p>
          <a:p>
            <a:pPr>
              <a:defRPr/>
            </a:pPr>
            <a:r>
              <a:rPr lang="pt-BR" dirty="0" smtClean="0"/>
              <a:t>UTFPR </a:t>
            </a:r>
            <a:r>
              <a:rPr lang="pt-BR" dirty="0"/>
              <a:t>– </a:t>
            </a:r>
            <a:r>
              <a:rPr lang="pt-BR" dirty="0" smtClean="0"/>
              <a:t>Câmpus Campo Mourão</a:t>
            </a:r>
            <a:endParaRPr lang="pt-BR" dirty="0"/>
          </a:p>
        </p:txBody>
      </p:sp>
      <p:pic>
        <p:nvPicPr>
          <p:cNvPr id="3076" name="Imagem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88914"/>
            <a:ext cx="1662112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m 5" descr="Logo_Final%20UTFPR%20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3" y="476250"/>
            <a:ext cx="276701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4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3"/>
    </mc:Choice>
    <mc:Fallback xmlns="">
      <p:transition spd="slow" advTm="1667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Curiosidade: A água no nosso cor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48" y="630936"/>
            <a:ext cx="8516027" cy="554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Minerais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Presente nos seres vivos, em estruturas esqueléticas ou dissolvido em água (íons).</a:t>
            </a:r>
          </a:p>
          <a:p>
            <a:endParaRPr lang="pt-BR" dirty="0"/>
          </a:p>
        </p:txBody>
      </p:sp>
      <p:sp>
        <p:nvSpPr>
          <p:cNvPr id="4" name="AutoShape 2" descr="Usos incríveis para a casca do ovo - Casb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4" name="Picture 4" descr="Usos incríveis para a casca do ovo - Casb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01" y="4681537"/>
            <a:ext cx="3260726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Quais Animais Possuem o Corpo Coberto por Carapaça? | Mundo Ecolo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67" y="2479864"/>
            <a:ext cx="3245993" cy="18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27" y="4283194"/>
            <a:ext cx="2971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dos íons minerais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864352" cy="4351338"/>
          </a:xfrm>
        </p:spPr>
        <p:txBody>
          <a:bodyPr/>
          <a:lstStyle/>
          <a:p>
            <a:r>
              <a:rPr lang="pt-BR" dirty="0" smtClean="0"/>
              <a:t>Regulação da quantidade de água.</a:t>
            </a:r>
          </a:p>
          <a:p>
            <a:r>
              <a:rPr lang="pt-BR" dirty="0" smtClean="0"/>
              <a:t>Equilíbrio elétrico da célula: distribuição de íons dentro e fora das células origina uma diferença de carga elétrica.</a:t>
            </a:r>
          </a:p>
          <a:p>
            <a:r>
              <a:rPr lang="pt-BR" dirty="0" smtClean="0"/>
              <a:t>Funcionamento de enzimas - cofatores.</a:t>
            </a:r>
          </a:p>
          <a:p>
            <a:r>
              <a:rPr lang="pt-BR" dirty="0" smtClean="0"/>
              <a:t>Equilíbrio ácido-base: alguns íons contribuem para manter o meio intracelular com pH neutro. </a:t>
            </a:r>
          </a:p>
          <a:p>
            <a:endParaRPr lang="pt-BR" dirty="0"/>
          </a:p>
        </p:txBody>
      </p:sp>
      <p:pic>
        <p:nvPicPr>
          <p:cNvPr id="6146" name="Picture 2" descr="TESTES DE SISTEMA NERVOSO (VI) | Blog do Prof. Djalma San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44" y="1964436"/>
            <a:ext cx="44958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98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523875"/>
            <a:ext cx="96488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4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856" y="666877"/>
            <a:ext cx="2444496" cy="13255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Minerais e suas funções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29" y="365125"/>
            <a:ext cx="8967875" cy="62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4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42875"/>
            <a:ext cx="76771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Compostos orgânicos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CH, organizados em moléculas grandes e complexas.</a:t>
            </a:r>
          </a:p>
          <a:p>
            <a:r>
              <a:rPr lang="pt-BR" dirty="0" smtClean="0"/>
              <a:t>Desempenham funções estruturais, energéticas, controladoras, informacionais.</a:t>
            </a:r>
          </a:p>
          <a:p>
            <a:endParaRPr lang="pt-BR" dirty="0"/>
          </a:p>
        </p:txBody>
      </p:sp>
      <p:pic>
        <p:nvPicPr>
          <p:cNvPr id="7170" name="Picture 2" descr="Tecido Conjunti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5" y="3675889"/>
            <a:ext cx="4095339" cy="263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heça o teste de tolerância à glicose e a sua importância - Hem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39" y="2897868"/>
            <a:ext cx="3376296" cy="22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na Imagens – Download Grátis no Freep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5150340"/>
            <a:ext cx="4414266" cy="15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2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Compostos orgânicos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São utilizados pelos seres vivos em seu metabolismo, participando de dois tipos de reações:</a:t>
            </a:r>
          </a:p>
          <a:p>
            <a:pPr lvl="1"/>
            <a:r>
              <a:rPr lang="pt-BR" dirty="0" smtClean="0"/>
              <a:t>Anabólicas - construção.</a:t>
            </a:r>
          </a:p>
          <a:p>
            <a:pPr lvl="1"/>
            <a:r>
              <a:rPr lang="pt-BR" dirty="0" smtClean="0"/>
              <a:t>Catabólicas - degradação.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14" y="2552700"/>
            <a:ext cx="5981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Carboidratos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Glicídios ou hidratos de carbono.</a:t>
            </a:r>
          </a:p>
          <a:p>
            <a:r>
              <a:rPr lang="pt-BR" dirty="0" smtClean="0"/>
              <a:t>CHO.</a:t>
            </a:r>
          </a:p>
          <a:p>
            <a:r>
              <a:rPr lang="pt-BR" dirty="0" smtClean="0"/>
              <a:t>Mais conhecido: glicose – C</a:t>
            </a:r>
            <a:r>
              <a:rPr lang="pt-BR" baseline="-25000" dirty="0" smtClean="0"/>
              <a:t>6</a:t>
            </a:r>
            <a:r>
              <a:rPr lang="pt-BR" dirty="0" smtClean="0"/>
              <a:t> H</a:t>
            </a:r>
            <a:r>
              <a:rPr lang="pt-BR" baseline="-25000" dirty="0" smtClean="0"/>
              <a:t>12</a:t>
            </a:r>
            <a:r>
              <a:rPr lang="pt-BR" dirty="0" smtClean="0"/>
              <a:t> O</a:t>
            </a:r>
            <a:r>
              <a:rPr lang="pt-BR" baseline="-25000" dirty="0" smtClean="0"/>
              <a:t>6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2" y="1825625"/>
            <a:ext cx="3762375" cy="1733550"/>
          </a:xfrm>
          <a:prstGeom prst="rect">
            <a:avLst/>
          </a:prstGeom>
        </p:spPr>
      </p:pic>
      <p:pic>
        <p:nvPicPr>
          <p:cNvPr id="8194" name="Picture 2" descr="Carboidratos - funções no organismo, fontes, exemplos - InfoEsc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3559175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Carboidratos: </a:t>
            </a:r>
            <a:r>
              <a:rPr lang="pt-BR" sz="3600" dirty="0" smtClean="0"/>
              <a:t>classificação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689" y="1577610"/>
            <a:ext cx="9962406" cy="349731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8200" y="5394960"/>
            <a:ext cx="1028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 smtClean="0"/>
              <a:t>Hexoses</a:t>
            </a:r>
            <a:r>
              <a:rPr lang="pt-BR" sz="2400" dirty="0" smtClean="0"/>
              <a:t>: papel energético. Ex: glicose, frutose, galactose. Formam carboidratos mais complexos.</a:t>
            </a:r>
          </a:p>
          <a:p>
            <a:r>
              <a:rPr lang="pt-BR" sz="2400" u="sng" dirty="0" smtClean="0"/>
              <a:t>Pentoses</a:t>
            </a:r>
            <a:r>
              <a:rPr lang="pt-BR" sz="2400" dirty="0" smtClean="0"/>
              <a:t>: fazem parte da estrutura do DNA e RNA.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566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Achocolatado em Pó Nescau/2.0 lata 200g no Atacado - Atacad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26" y="1042416"/>
            <a:ext cx="2736686" cy="52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hocolatado em Pó NESCAU 200g | Pão de Açú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52" y="0"/>
            <a:ext cx="6763512" cy="67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1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Carboidratos: </a:t>
            </a:r>
            <a:r>
              <a:rPr lang="pt-BR" sz="3600" dirty="0" smtClean="0"/>
              <a:t>classificação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5025199"/>
            <a:ext cx="10515600" cy="1590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Maltose (</a:t>
            </a:r>
            <a:r>
              <a:rPr lang="pt-BR" sz="2400" dirty="0"/>
              <a:t>cereais, certas frutas e batata </a:t>
            </a:r>
            <a:r>
              <a:rPr lang="pt-BR" sz="2400" dirty="0" smtClean="0"/>
              <a:t>doce): glicose + glicose</a:t>
            </a:r>
          </a:p>
          <a:p>
            <a:pPr marL="0" indent="0">
              <a:buNone/>
            </a:pPr>
            <a:r>
              <a:rPr lang="pt-BR" sz="2400" dirty="0" smtClean="0"/>
              <a:t>Sacarose (açúcar da cana ou beterraba): glicose + frutose</a:t>
            </a:r>
          </a:p>
          <a:p>
            <a:pPr marL="0" indent="0">
              <a:buNone/>
            </a:pPr>
            <a:r>
              <a:rPr lang="pt-BR" sz="2400" dirty="0" smtClean="0"/>
              <a:t>Lactose (leite e derivados): glicose + galactose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4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81" y="4959731"/>
            <a:ext cx="3648075" cy="18669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Carboidratos: </a:t>
            </a:r>
            <a:r>
              <a:rPr lang="pt-BR" sz="3600" dirty="0" smtClean="0"/>
              <a:t>classificação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10546695" cy="11187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87" y="3343718"/>
            <a:ext cx="6315075" cy="2133600"/>
          </a:xfrm>
          <a:prstGeom prst="rect">
            <a:avLst/>
          </a:prstGeom>
        </p:spPr>
      </p:pic>
      <p:pic>
        <p:nvPicPr>
          <p:cNvPr id="9218" name="Picture 2" descr="Amido – Wikipédia, a enciclopédia liv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88" y="3085410"/>
            <a:ext cx="2857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mido de Milho Maizena 200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63" y="2944367"/>
            <a:ext cx="1779343" cy="17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552" y="213943"/>
            <a:ext cx="4168343" cy="16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aiba o que é celulose - Hexag Medic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21" y="1690688"/>
            <a:ext cx="3341878" cy="18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Carboidratos: </a:t>
            </a:r>
            <a:r>
              <a:rPr lang="pt-BR" sz="3600" dirty="0" smtClean="0"/>
              <a:t>classificação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4120165"/>
            <a:ext cx="6230112" cy="2445227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Humanos não possuem celulase e, portanto, não digerem celulose. Porque comer vegetais, então?</a:t>
            </a:r>
            <a:endParaRPr lang="pt-BR" dirty="0"/>
          </a:p>
          <a:p>
            <a:r>
              <a:rPr lang="pt-BR" dirty="0" smtClean="0"/>
              <a:t>Ruminantes e alguns insetos (cupins, baratas) possuem em seu intestino bactérias que produzem celulase.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296025" cy="2047875"/>
          </a:xfrm>
          <a:prstGeom prst="rect">
            <a:avLst/>
          </a:prstGeom>
        </p:spPr>
      </p:pic>
      <p:pic>
        <p:nvPicPr>
          <p:cNvPr id="10242" name="Picture 2" descr="O que é o exoesqueleto quitinoso? - Brasil Esco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24" y="20568"/>
            <a:ext cx="3006979" cy="20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 IMPORTÂNCIA DE ALIMENTOS RICOS EM CELULOSE NA DIETA HUMANA | Bioquímica  da Celulo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783" y="3899104"/>
            <a:ext cx="3492881" cy="274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4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comparação aos animais, as plantas têm maior capacidade de armazenar carboidratos.</a:t>
            </a:r>
          </a:p>
          <a:p>
            <a:r>
              <a:rPr lang="pt-BR" dirty="0" smtClean="0"/>
              <a:t>Nos animais quase todo excesso energético (proveniente dos carboidratos ou não) é convertido em lipídios, armazenado abaixo da pele ou entre órgãos – </a:t>
            </a:r>
            <a:r>
              <a:rPr lang="pt-BR" b="1" u="sng" dirty="0" smtClean="0"/>
              <a:t>reserva energética</a:t>
            </a:r>
            <a:r>
              <a:rPr lang="pt-BR" dirty="0" smtClean="0"/>
              <a:t>.</a:t>
            </a:r>
          </a:p>
          <a:p>
            <a:r>
              <a:rPr lang="pt-BR" dirty="0" smtClean="0"/>
              <a:t>Plantas também armazenam energia em moléculas de lipídios: óleos vegetais, sementes.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766500"/>
            <a:ext cx="59055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amelo - ecologia, características, fotos - InfoEsco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83" y="4281167"/>
            <a:ext cx="3134833" cy="257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23693"/>
            <a:ext cx="10515600" cy="4351338"/>
          </a:xfrm>
        </p:spPr>
        <p:txBody>
          <a:bodyPr/>
          <a:lstStyle/>
          <a:p>
            <a:r>
              <a:rPr lang="pt-BR" b="1" u="sng" dirty="0" smtClean="0"/>
              <a:t>Isolante térmico</a:t>
            </a:r>
            <a:r>
              <a:rPr lang="pt-BR" dirty="0" smtClean="0"/>
              <a:t>: lipídios conduzem mal o calor, portanto, reduzem a perda e calor para o ambiente.</a:t>
            </a:r>
          </a:p>
          <a:p>
            <a:r>
              <a:rPr lang="pt-BR" b="1" u="sng" dirty="0" smtClean="0"/>
              <a:t>Proteção e posicionamento de órgãos</a:t>
            </a:r>
            <a:r>
              <a:rPr lang="pt-BR" dirty="0" smtClean="0"/>
              <a:t>.</a:t>
            </a:r>
          </a:p>
          <a:p>
            <a:r>
              <a:rPr lang="pt-BR" b="1" u="sng" dirty="0" smtClean="0"/>
              <a:t>Fonte de água</a:t>
            </a:r>
            <a:r>
              <a:rPr lang="pt-BR" dirty="0" smtClean="0"/>
              <a:t>: degradação de moléculas de lipídios libera água. Camelo armazena lipídios em sua corcova e pode passar dias sem ingerir água.</a:t>
            </a:r>
          </a:p>
          <a:p>
            <a:endParaRPr lang="pt-BR" dirty="0"/>
          </a:p>
        </p:txBody>
      </p:sp>
      <p:pic>
        <p:nvPicPr>
          <p:cNvPr id="11266" name="Picture 2" descr="Como os animais sobrevivem durante a hibernação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03" y="72274"/>
            <a:ext cx="3070987" cy="20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Degradação dos lipídios libera corpos cetônicos. Isso é acentuado no jejum prolongado, quando as reservas de carboidratos são completamente utilizadas, restando apenas os lipídios. Corpos cetônicos são tóxicos quando em excesso.</a:t>
            </a:r>
          </a:p>
          <a:p>
            <a:r>
              <a:rPr lang="pt-BR" dirty="0" smtClean="0"/>
              <a:t>São hidrofóbicos.</a:t>
            </a:r>
          </a:p>
          <a:p>
            <a:r>
              <a:rPr lang="pt-BR" dirty="0" smtClean="0"/>
              <a:t>Classificação: ácidos graxos, triacilgliceróis, fosfolipídios, ceras, e esteroides.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0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365125"/>
            <a:ext cx="5272310" cy="62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690688"/>
            <a:ext cx="97726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Cera da abelha e da folha de plantas</a:t>
            </a:r>
            <a:endParaRPr lang="pt-BR" dirty="0"/>
          </a:p>
        </p:txBody>
      </p:sp>
      <p:pic>
        <p:nvPicPr>
          <p:cNvPr id="12290" name="Picture 2" descr="GM Ceras 11 2365-2151 | Comprar Cera de Abelha | Cera de abelha | Cera P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60" y="2760811"/>
            <a:ext cx="4572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mposição química das ceras. Ceras vegetais e animais - Brasil Esc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21" y="3010688"/>
            <a:ext cx="4197497" cy="267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Lipídios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Esteroides, ex: colesterol, vitamina D, hormônios sexuais (testosterona, estradiol, progesterona).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52" y="2860158"/>
            <a:ext cx="82356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osto químico - CriaçãoWiki, a enciclopédia de ciência da cri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903" y="4436744"/>
            <a:ext cx="23812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Compostos químicos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 natureza são encontrados cerca de 100 elementos químicos diferentes, entretanto, apenas 4 formam 96% de toda matéria viva:</a:t>
            </a:r>
          </a:p>
          <a:p>
            <a:pPr lvl="1"/>
            <a:r>
              <a:rPr lang="pt-BR" dirty="0" smtClean="0"/>
              <a:t>CHON (carbono, hidrogênio, oxigênio e nitrogênio).</a:t>
            </a:r>
          </a:p>
          <a:p>
            <a:r>
              <a:rPr lang="pt-BR" dirty="0" smtClean="0"/>
              <a:t>Os elementos químicos se associam para formar as substâncias ou compostos químicos = moléculas.</a:t>
            </a:r>
          </a:p>
          <a:p>
            <a:pPr lvl="1"/>
            <a:r>
              <a:rPr lang="pt-BR" b="1" dirty="0" smtClean="0"/>
              <a:t>Substâncias inorgânicas </a:t>
            </a:r>
            <a:r>
              <a:rPr lang="pt-BR" dirty="0" smtClean="0"/>
              <a:t>– pouco complexas e pobres em energia: </a:t>
            </a:r>
            <a:r>
              <a:rPr lang="pt-BR" b="1" dirty="0" smtClean="0">
                <a:solidFill>
                  <a:srgbClr val="FF0000"/>
                </a:solidFill>
              </a:rPr>
              <a:t>água, sais minerais</a:t>
            </a:r>
            <a:r>
              <a:rPr lang="pt-BR" dirty="0" smtClean="0"/>
              <a:t>, oxigênio, dióxido de carbono.</a:t>
            </a:r>
            <a:endParaRPr lang="pt-BR" dirty="0"/>
          </a:p>
          <a:p>
            <a:pPr lvl="1"/>
            <a:r>
              <a:rPr lang="pt-BR" b="1" dirty="0" smtClean="0"/>
              <a:t>Substâncias orgânicas </a:t>
            </a:r>
            <a:r>
              <a:rPr lang="pt-BR" dirty="0" smtClean="0"/>
              <a:t>– complexas e ricas em energia: </a:t>
            </a:r>
            <a:r>
              <a:rPr lang="pt-BR" b="1" dirty="0" smtClean="0">
                <a:solidFill>
                  <a:srgbClr val="FF0000"/>
                </a:solidFill>
              </a:rPr>
              <a:t>carboidratos, proteínas, lipídios, vitaminas, ácidos nucleicos</a:t>
            </a:r>
            <a:r>
              <a:rPr lang="pt-BR" dirty="0" smtClean="0"/>
              <a:t>.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588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Proteínas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5760" y="1825624"/>
            <a:ext cx="6025896" cy="50323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t-BR" dirty="0" smtClean="0"/>
              <a:t>Substâncias orgânicas mais abundantes nos seres vivos.</a:t>
            </a:r>
          </a:p>
          <a:p>
            <a:pPr>
              <a:lnSpc>
                <a:spcPct val="120000"/>
              </a:lnSpc>
            </a:pPr>
            <a:r>
              <a:rPr lang="pt-BR" dirty="0" smtClean="0"/>
              <a:t>Desempenham as mais variadas funções nos seres vivos: estrutural, reguladora, proteção (anticorpos), transporte (hemoglobina), catalizadora de reações (enzimas), receptora, contrátil, hormonal, etc...</a:t>
            </a:r>
          </a:p>
        </p:txBody>
      </p:sp>
      <p:pic>
        <p:nvPicPr>
          <p:cNvPr id="1028" name="Picture 4" descr="Proteínas - Me Salva! Resumos e Apostil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87" y="2350008"/>
            <a:ext cx="4849567" cy="315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48" y="779601"/>
            <a:ext cx="9214104" cy="55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Proteínas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5760" y="1825624"/>
            <a:ext cx="3584448" cy="50323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t-BR" dirty="0" smtClean="0"/>
              <a:t>São formadas por aminoácidos (aas).</a:t>
            </a:r>
          </a:p>
          <a:p>
            <a:pPr>
              <a:lnSpc>
                <a:spcPct val="120000"/>
              </a:lnSpc>
            </a:pPr>
            <a:r>
              <a:rPr lang="pt-BR" dirty="0" smtClean="0"/>
              <a:t>20 aas são encontrados nos seres vivos.</a:t>
            </a:r>
          </a:p>
        </p:txBody>
      </p:sp>
      <p:pic>
        <p:nvPicPr>
          <p:cNvPr id="1026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027906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434840" y="1280160"/>
            <a:ext cx="7351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Aminoácidos constituem todos os seres vivos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362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Aminoácidos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" name="Picture 2" descr="Peptídeos: o que são, para que servem, tipos - Brasil Esc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12" y="1825625"/>
            <a:ext cx="6246812" cy="41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 que são Aminoácidos e qual sua importância para a nossa saúde Utilidades 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8" y="2853722"/>
            <a:ext cx="3755690" cy="22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8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Aminoácidos diferem entre si pelo radical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938337"/>
            <a:ext cx="89630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11" y="697992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105914" y="1065659"/>
            <a:ext cx="778154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Aminoácidos são os blocos para a construção de proteínas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781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Aminoácidos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Há seres vivos, como os microrganismos, que produzem todos os aminoácidos que necessitam para viver.</a:t>
            </a:r>
          </a:p>
          <a:p>
            <a:r>
              <a:rPr lang="pt-BR" dirty="0" smtClean="0"/>
              <a:t>A maioria dos seres vivos não consegue produzir todos os aminoácidos que necessitam. Portanto, os 20 aminoácidos são classificados em essenciais e não essenciais para cada espécie.</a:t>
            </a:r>
          </a:p>
          <a:p>
            <a:pPr lvl="1"/>
            <a:r>
              <a:rPr lang="pt-BR" dirty="0" smtClean="0"/>
              <a:t>Essenciais: aminoácidos que o organismo não consegue sintetizar e devem ser obtidos da alimentação.</a:t>
            </a:r>
          </a:p>
          <a:p>
            <a:pPr lvl="1"/>
            <a:r>
              <a:rPr lang="pt-BR" dirty="0" smtClean="0"/>
              <a:t>Não essenciais</a:t>
            </a:r>
            <a:r>
              <a:rPr lang="pt-BR" dirty="0"/>
              <a:t>: aminoácidos que o organismo </a:t>
            </a:r>
            <a:r>
              <a:rPr lang="pt-BR" dirty="0" smtClean="0"/>
              <a:t>consegue </a:t>
            </a:r>
            <a:r>
              <a:rPr lang="pt-BR" dirty="0"/>
              <a:t>sintetizar </a:t>
            </a:r>
            <a:r>
              <a:rPr lang="pt-BR" dirty="0" smtClean="0"/>
              <a:t>a partir de outros aminoácidos ou de carboidratos.</a:t>
            </a:r>
          </a:p>
          <a:p>
            <a:pPr lvl="1"/>
            <a:r>
              <a:rPr lang="pt-BR" dirty="0" smtClean="0"/>
              <a:t>Para humanos, cães e camundongos são 9 aminoácidos essenciais; para galinhas, são 15.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7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97" y="762000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175760" y="1027906"/>
            <a:ext cx="773582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20 tipos de aminoácidos formam as proteínas nos seres vivos</a:t>
            </a: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39" y="137160"/>
            <a:ext cx="2023110" cy="3600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814" y="2359152"/>
            <a:ext cx="2112683" cy="44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91" y="342011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121408" y="594995"/>
            <a:ext cx="770839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Humanos obtém aminoácidos pela alimentação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6760" y="6035039"/>
            <a:ext cx="10515600" cy="91808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 smtClean="0"/>
              <a:t>Alimentos contém proteínas, que são desmontadas em aminoácidos. Estes são utilizados pelo corpo para produzir novas proteínas, de acordo com a necessidade.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06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Aminoácidos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Durante a digestão as proteínas são hidrolisadas (quebra com consumo de água) em aminoácidos.</a:t>
            </a:r>
          </a:p>
          <a:p>
            <a:r>
              <a:rPr lang="pt-BR" dirty="0" smtClean="0"/>
              <a:t>Os aminoácidos caem na corrente sanguínea e chegam às células, onde serão utilizados para a síntese de novas proteínas.</a:t>
            </a:r>
            <a:endParaRPr lang="pt-BR" dirty="0"/>
          </a:p>
        </p:txBody>
      </p:sp>
      <p:pic>
        <p:nvPicPr>
          <p:cNvPr id="1026" name="Picture 2" descr="Grande colar produzido em marfim, encontra-se arrebe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05" y="3847182"/>
            <a:ext cx="4489830" cy="260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92" y="285559"/>
            <a:ext cx="4776216" cy="62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2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Aminoácidos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 as plantas, como obtém aminoácidos?</a:t>
            </a:r>
            <a:endParaRPr lang="pt-BR" dirty="0"/>
          </a:p>
        </p:txBody>
      </p:sp>
      <p:pic>
        <p:nvPicPr>
          <p:cNvPr id="5122" name="Picture 2" descr="Planta no solo imagem de stock. Imagem de jardinar, vida - 25819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507" y="2523744"/>
            <a:ext cx="3233517" cy="392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6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51" y="824675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627122" y="954754"/>
            <a:ext cx="6464808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Aminoácidos são importantes para dar sabor aos alimentos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24344" y="4187952"/>
            <a:ext cx="886968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Amargo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620512" y="2889504"/>
            <a:ext cx="6431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Azedo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56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Proteínas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proteínas da alimentação não são todas iguais e contem diferentes tipos e proporções de aminoácidos.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44" y="2752344"/>
            <a:ext cx="8964167" cy="37883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" y="6176963"/>
            <a:ext cx="811320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Proteínas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informação para </a:t>
            </a:r>
            <a:r>
              <a:rPr lang="pt-BR" dirty="0" smtClean="0"/>
              <a:t>um organismo construir </a:t>
            </a:r>
            <a:r>
              <a:rPr lang="pt-BR" dirty="0"/>
              <a:t>suas </a:t>
            </a:r>
            <a:r>
              <a:rPr lang="pt-BR" dirty="0" smtClean="0"/>
              <a:t>próprias proteínas </a:t>
            </a:r>
            <a:r>
              <a:rPr lang="pt-BR" dirty="0"/>
              <a:t>está no seu DNA.</a:t>
            </a:r>
          </a:p>
          <a:p>
            <a:endParaRPr lang="pt-BR" dirty="0"/>
          </a:p>
        </p:txBody>
      </p:sp>
      <p:pic>
        <p:nvPicPr>
          <p:cNvPr id="6148" name="Picture 4" descr="janeiro 2016 – Diálogos c/ Ciê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43" y="2566460"/>
            <a:ext cx="7097395" cy="39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Organização das moléculas de proteína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04560" y="1853057"/>
            <a:ext cx="5023104" cy="4351338"/>
          </a:xfrm>
        </p:spPr>
        <p:txBody>
          <a:bodyPr/>
          <a:lstStyle/>
          <a:p>
            <a:r>
              <a:rPr lang="pt-BR" dirty="0" smtClean="0"/>
              <a:t>Ligações peptídicas.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1557528"/>
            <a:ext cx="4886325" cy="5181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99" y="2490978"/>
            <a:ext cx="34480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700909"/>
            <a:ext cx="8324850" cy="3943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das moléculas de proteína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 smtClean="0"/>
              <a:t>Oligopepetídio</a:t>
            </a:r>
            <a:r>
              <a:rPr lang="pt-BR" sz="2400" dirty="0" smtClean="0"/>
              <a:t> - até 10 aas.</a:t>
            </a:r>
          </a:p>
          <a:p>
            <a:r>
              <a:rPr lang="pt-BR" sz="2400" dirty="0" err="1" smtClean="0"/>
              <a:t>Polipepetídio</a:t>
            </a:r>
            <a:r>
              <a:rPr lang="pt-BR" sz="2400" dirty="0" smtClean="0"/>
              <a:t> – entre 11 e 50 aas.</a:t>
            </a:r>
          </a:p>
          <a:p>
            <a:r>
              <a:rPr lang="pt-BR" sz="2400" dirty="0" smtClean="0"/>
              <a:t>Proteínas – acima de 50 aas.</a:t>
            </a:r>
          </a:p>
          <a:p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93192" y="3776472"/>
            <a:ext cx="2734056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As proteínas diferem quanto ao número, tipo e sequencia dos aminoácidos. </a:t>
            </a:r>
            <a:endParaRPr lang="pt-BR" sz="2800" dirty="0"/>
          </a:p>
        </p:txBody>
      </p:sp>
      <p:sp>
        <p:nvSpPr>
          <p:cNvPr id="6" name="Seta para a direita 5"/>
          <p:cNvSpPr/>
          <p:nvPr/>
        </p:nvSpPr>
        <p:spPr>
          <a:xfrm>
            <a:off x="3028950" y="4672584"/>
            <a:ext cx="445770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1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6760" y="-193616"/>
            <a:ext cx="10515600" cy="1325563"/>
          </a:xfrm>
        </p:spPr>
        <p:txBody>
          <a:bodyPr>
            <a:normAutofit/>
          </a:bodyPr>
          <a:lstStyle/>
          <a:p>
            <a:r>
              <a:rPr lang="pt-BR" sz="4200" dirty="0" smtClean="0"/>
              <a:t>Níveis de organização das moléculas de proteína</a:t>
            </a:r>
            <a:endParaRPr lang="pt-BR" sz="4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64" y="915778"/>
            <a:ext cx="7754112" cy="5942222"/>
          </a:xfrm>
          <a:prstGeom prst="rect">
            <a:avLst/>
          </a:prstGeom>
        </p:spPr>
      </p:pic>
      <p:pic>
        <p:nvPicPr>
          <p:cNvPr id="1026" name="Picture 2" descr="Vetores de Molécula De Hemoglobina e mais imagens de Hemoglobina -  Hemoglobina, Molécula, Ferro - Metal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871" y="3047747"/>
            <a:ext cx="2528443" cy="212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Proteína conjugada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Que possui outros compostos (</a:t>
            </a:r>
            <a:r>
              <a:rPr lang="pt-BR" spc="-5" dirty="0" smtClean="0">
                <a:cs typeface="Tahoma"/>
              </a:rPr>
              <a:t>orgânicos </a:t>
            </a:r>
            <a:r>
              <a:rPr lang="pt-BR" spc="-5" dirty="0">
                <a:cs typeface="Tahoma"/>
              </a:rPr>
              <a:t>ou </a:t>
            </a:r>
            <a:r>
              <a:rPr lang="pt-BR" spc="-5" dirty="0" smtClean="0">
                <a:cs typeface="Tahoma"/>
              </a:rPr>
              <a:t>não) além dos aminoácidos.</a:t>
            </a:r>
          </a:p>
          <a:p>
            <a:pPr marL="0" indent="0">
              <a:buNone/>
            </a:pPr>
            <a:r>
              <a:rPr lang="pt-BR" spc="-5" dirty="0" smtClean="0">
                <a:cs typeface="Calibri" panose="020F0502020204030204" pitchFamily="34" charset="0"/>
              </a:rPr>
              <a:t>                               grupos prostéticos</a:t>
            </a:r>
          </a:p>
          <a:p>
            <a:endParaRPr lang="pt-BR" dirty="0"/>
          </a:p>
        </p:txBody>
      </p:sp>
      <p:sp>
        <p:nvSpPr>
          <p:cNvPr id="4" name="Seta para baixo 3"/>
          <p:cNvSpPr/>
          <p:nvPr/>
        </p:nvSpPr>
        <p:spPr>
          <a:xfrm>
            <a:off x="4242816" y="2295144"/>
            <a:ext cx="347472" cy="49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Vetores de Molécula De Hemoglobina e mais imagens de Hemoglobina -  Hemoglobina, Molécula, Ferro - Metal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" y="3715259"/>
            <a:ext cx="3571681" cy="300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embrana Plasmática - estrutura e especializações - Cola da 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82" y="3570542"/>
            <a:ext cx="4471289" cy="32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797296" y="5779008"/>
            <a:ext cx="1362456" cy="53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266432" y="6053328"/>
            <a:ext cx="1362456" cy="73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4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Proteína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forma da proteína está diretamente relacionada com sua função.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34" y="2487613"/>
            <a:ext cx="3249582" cy="437038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7016" y="5766674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Anemia falciforme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1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Desnaturação proteica</a:t>
            </a:r>
            <a:endParaRPr lang="pt-BR" dirty="0"/>
          </a:p>
        </p:txBody>
      </p:sp>
      <p:pic>
        <p:nvPicPr>
          <p:cNvPr id="3074" name="Picture 2" descr="Exercícios - Proteína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8104" y="3118104"/>
            <a:ext cx="8058481" cy="289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38200" y="1856531"/>
            <a:ext cx="10829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Modifica a conformação normal da proteína e altera suas propriedades e atividade (reversível ou não).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209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1" y="168385"/>
            <a:ext cx="6209728" cy="65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8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Desnaturação proteica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1" y="1690688"/>
            <a:ext cx="9848089" cy="47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 </a:t>
            </a:r>
            <a:r>
              <a:rPr lang="pt-BR" dirty="0" smtClean="0"/>
              <a:t>É </a:t>
            </a:r>
            <a:r>
              <a:rPr lang="pt-BR" dirty="0"/>
              <a:t>uma medida de energia. </a:t>
            </a:r>
            <a:endParaRPr lang="pt-BR" dirty="0" smtClean="0"/>
          </a:p>
          <a:p>
            <a:r>
              <a:rPr lang="pt-BR" dirty="0" smtClean="0"/>
              <a:t>Os </a:t>
            </a:r>
            <a:r>
              <a:rPr lang="pt-BR" dirty="0"/>
              <a:t>alimentos têm calorias. </a:t>
            </a:r>
            <a:r>
              <a:rPr lang="pt-BR" dirty="0" smtClean="0"/>
              <a:t>Isto </a:t>
            </a:r>
            <a:r>
              <a:rPr lang="pt-BR" dirty="0"/>
              <a:t>é, os alimentos fornecem energia ao organismo, que é liberada quando os alimentos se decompõem na digestão. A energia permite que as células realizem todas as suas funções, incluindo a síntese de proteínas e outras substâncias necessárias ao organismo</a:t>
            </a:r>
            <a:r>
              <a:rPr lang="pt-BR" dirty="0" smtClean="0"/>
              <a:t>.</a:t>
            </a:r>
          </a:p>
          <a:p>
            <a:r>
              <a:rPr lang="pt-BR" dirty="0" smtClean="0"/>
              <a:t>Há alimentos mais ou menos calóricos.</a:t>
            </a:r>
          </a:p>
          <a:p>
            <a:r>
              <a:rPr lang="pt-BR" dirty="0" smtClean="0"/>
              <a:t>Um adulto sedentário necessita de 2200 kcal/dia.</a:t>
            </a:r>
          </a:p>
          <a:p>
            <a:r>
              <a:rPr lang="pt-BR" dirty="0" smtClean="0"/>
              <a:t>Em caso de déficit calórico, o corpo usa as</a:t>
            </a:r>
          </a:p>
          <a:p>
            <a:pPr marL="0" indent="0">
              <a:buNone/>
            </a:pPr>
            <a:r>
              <a:rPr lang="pt-BR" dirty="0" smtClean="0"/>
              <a:t>reservas de carboidratos e lipídios. </a:t>
            </a:r>
            <a:endParaRPr lang="pt-BR" dirty="0"/>
          </a:p>
        </p:txBody>
      </p:sp>
      <p:pic>
        <p:nvPicPr>
          <p:cNvPr id="13314" name="Picture 2" descr="Pin on Alimentaç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43" y="3792205"/>
            <a:ext cx="3065795" cy="306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Caloria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caso de excesso calórico (não utilizado em atividades físicas), o corpo estoca na forma de lipídios, que pode resultar em obesidade.</a:t>
            </a:r>
            <a:endParaRPr lang="pt-BR" dirty="0"/>
          </a:p>
        </p:txBody>
      </p:sp>
      <p:pic>
        <p:nvPicPr>
          <p:cNvPr id="14338" name="Picture 2" descr="IMC - Índice de Massa Corporal - o que é, cálculo, val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48" y="2892055"/>
            <a:ext cx="631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omo calcular seu índice de massa corporal (IMC)? - Dr. Paulo Pittell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72" y="3843113"/>
            <a:ext cx="2775748" cy="153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UA OXIGENADA 10V 100ML FARMAX - alexfar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12412"/>
            <a:ext cx="1999488" cy="199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Enzimas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Catalizadores biológicos – aceleram reações químicas sem serem consumidos durante o processo.</a:t>
            </a:r>
          </a:p>
          <a:p>
            <a:r>
              <a:rPr lang="pt-BR" dirty="0" smtClean="0"/>
              <a:t>A maior parte das enzimas são proteínas.</a:t>
            </a:r>
          </a:p>
          <a:p>
            <a:r>
              <a:rPr lang="pt-BR" dirty="0" smtClean="0"/>
              <a:t>Cada enzima age em um substrato especifico.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78" y="4369214"/>
            <a:ext cx="6296058" cy="1375410"/>
          </a:xfrm>
          <a:prstGeom prst="rect">
            <a:avLst/>
          </a:prstGeom>
        </p:spPr>
      </p:pic>
      <p:pic>
        <p:nvPicPr>
          <p:cNvPr id="4100" name="Picture 4" descr="Ferida Na Pele Humana Na água Oxigenada Foto de Stock - Imagem de  hidrogênio, pele: 966071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53" y="4535424"/>
            <a:ext cx="2871669" cy="25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4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Enzimas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633216" cy="4351338"/>
          </a:xfrm>
        </p:spPr>
        <p:txBody>
          <a:bodyPr/>
          <a:lstStyle/>
          <a:p>
            <a:r>
              <a:rPr lang="pt-BR" dirty="0" smtClean="0"/>
              <a:t>Diminuem a energia de ativação de uma reação.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5" y="1146483"/>
            <a:ext cx="7832026" cy="5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Enzimas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633216" cy="4351338"/>
          </a:xfrm>
        </p:spPr>
        <p:txBody>
          <a:bodyPr/>
          <a:lstStyle/>
          <a:p>
            <a:r>
              <a:rPr lang="pt-BR" dirty="0" smtClean="0"/>
              <a:t>Diminuem a energia de ativação de uma reação.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Enzimas - Só Biolog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62" y="859536"/>
            <a:ext cx="7505074" cy="531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Enzimas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Agem pelo mecanismo de ajuste induzido.</a:t>
            </a:r>
          </a:p>
          <a:p>
            <a:pPr lvl="1"/>
            <a:r>
              <a:rPr lang="pt-BR" dirty="0" smtClean="0"/>
              <a:t>O local onde o substrato se encaixa na enzima é o centro ativo.</a:t>
            </a:r>
            <a:endParaRPr lang="pt-BR" dirty="0"/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052859"/>
            <a:ext cx="7963662" cy="32590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604504" y="612407"/>
            <a:ext cx="282549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Não é mais o modelo chave-fechadura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330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Enzimas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Algumas enzimas precisam se associar a um cofator para ficarem ativas.</a:t>
            </a:r>
          </a:p>
          <a:p>
            <a:pPr lvl="1"/>
            <a:r>
              <a:rPr lang="pt-BR" dirty="0" smtClean="0"/>
              <a:t>íons.</a:t>
            </a:r>
          </a:p>
          <a:p>
            <a:pPr lvl="1"/>
            <a:r>
              <a:rPr lang="pt-BR" dirty="0" smtClean="0"/>
              <a:t>Se </a:t>
            </a:r>
            <a:r>
              <a:rPr lang="pt-BR" smtClean="0"/>
              <a:t>o cofator </a:t>
            </a:r>
            <a:r>
              <a:rPr lang="pt-BR" dirty="0" smtClean="0"/>
              <a:t>for uma substância orgânica é denominado coenzima.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Fatores que modificam a ação enzimática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48" y="1456006"/>
            <a:ext cx="6107239" cy="5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Fatores que modificam a ação enzimática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45" y="1305719"/>
            <a:ext cx="47339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Água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 smtClean="0"/>
              <a:t>Dipolo: carga + em uma extremidade e – em outra extremidade da molécula.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Polo + de uma molécula atrai o polo – de outra molécula, originando as ligações de hidrogênio.</a:t>
            </a:r>
          </a:p>
          <a:p>
            <a:endParaRPr lang="pt-BR" dirty="0"/>
          </a:p>
        </p:txBody>
      </p:sp>
      <p:pic>
        <p:nvPicPr>
          <p:cNvPr id="3076" name="Picture 4" descr="Ligações de hidrogênio: o que é e como acontece - Vai Química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4810124"/>
            <a:ext cx="48387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imagem abaixo representa uma molécula de água. Cite as características  dessa molécula. - Brainly.com.b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255" y="2469505"/>
            <a:ext cx="2487041" cy="16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15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Fatores que modificam a ação enzimática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Plantas: entre 50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⁰C</a:t>
            </a:r>
            <a:r>
              <a:rPr lang="pt-BR" dirty="0" smtClean="0"/>
              <a:t> e 60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⁰C – radiação solar. Na ausência de sol a atividade metabólica diminui.</a:t>
            </a: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Bactérias </a:t>
            </a:r>
            <a:r>
              <a:rPr lang="pt-BR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termófilas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28" y="2656904"/>
            <a:ext cx="6227636" cy="38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5" y="1549146"/>
            <a:ext cx="3114675" cy="4381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47" y="2002537"/>
            <a:ext cx="4210329" cy="28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Fatores que modificam a ação enzimática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7" y="2756758"/>
            <a:ext cx="7795590" cy="22869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75" y="2297893"/>
            <a:ext cx="4049598" cy="41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Vitaminas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7975" y="1690688"/>
            <a:ext cx="10515600" cy="4351338"/>
          </a:xfrm>
        </p:spPr>
        <p:txBody>
          <a:bodyPr/>
          <a:lstStyle/>
          <a:p>
            <a:r>
              <a:rPr lang="pt-BR" dirty="0" smtClean="0"/>
              <a:t>Normalmente atuam como coenzimas.</a:t>
            </a:r>
          </a:p>
          <a:p>
            <a:r>
              <a:rPr lang="pt-BR" dirty="0" smtClean="0"/>
              <a:t>Classificação:</a:t>
            </a:r>
          </a:p>
          <a:p>
            <a:pPr lvl="1"/>
            <a:r>
              <a:rPr lang="pt-BR" dirty="0" smtClean="0"/>
              <a:t>Lipossolúveis: ADEK.</a:t>
            </a:r>
          </a:p>
          <a:p>
            <a:pPr lvl="1"/>
            <a:r>
              <a:rPr lang="pt-BR" dirty="0" err="1"/>
              <a:t>Hidrossoluveis</a:t>
            </a:r>
            <a:r>
              <a:rPr lang="pt-BR" dirty="0"/>
              <a:t>: demais.</a:t>
            </a:r>
          </a:p>
          <a:p>
            <a:endParaRPr lang="pt-BR" dirty="0"/>
          </a:p>
        </p:txBody>
      </p:sp>
      <p:sp>
        <p:nvSpPr>
          <p:cNvPr id="4" name="AutoShape 4" descr="Fotos: Muito além da laranja: veja 11 frutas com bastante vitamina C -  01/06/2019 - UOL VivaB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Fotos: Muito além da laranja: veja 11 frutas com bastante vitamina C -  01/06/2019 - UOL VivaBe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Síntese de Vitamina D - HARD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947" y="2596897"/>
            <a:ext cx="7952329" cy="38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42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7" y="33337"/>
            <a:ext cx="9039796" cy="690822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6176963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/>
              <a:t>Termolábil</a:t>
            </a:r>
            <a:r>
              <a:rPr lang="pt-BR" sz="1400" dirty="0" smtClean="0"/>
              <a:t> </a:t>
            </a:r>
            <a:r>
              <a:rPr lang="pt-BR" sz="1400" dirty="0"/>
              <a:t>e oxida com </a:t>
            </a:r>
            <a:r>
              <a:rPr lang="pt-BR" sz="1400" dirty="0" smtClean="0"/>
              <a:t>facilidade.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706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4" y="1177239"/>
            <a:ext cx="10152190" cy="15660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3" y="2743327"/>
            <a:ext cx="10031053" cy="35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 que são Aminoácidos? | Aminoácidos explicados | Aminoácidos | Site Global  do Grupo Ajinomoto - Alimente-se Bem, Viva Be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63" y="807720"/>
            <a:ext cx="81343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430526" y="1024237"/>
            <a:ext cx="7278624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Uma dieta </a:t>
            </a:r>
            <a:r>
              <a:rPr lang="pt-BR" sz="2400" dirty="0" err="1" smtClean="0"/>
              <a:t>nutricionalmente</a:t>
            </a:r>
            <a:r>
              <a:rPr lang="pt-BR" sz="2400" dirty="0" smtClean="0"/>
              <a:t> balanceada é importante para uma vida saudável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42699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z="4000" dirty="0" smtClean="0"/>
              <a:t>Ácidos Nucleicos</a:t>
            </a:r>
            <a:endParaRPr lang="pt-BR" altLang="pt-BR" sz="4000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DNA</a:t>
            </a:r>
          </a:p>
          <a:p>
            <a:pPr eaLnBrk="1" hangingPunct="1">
              <a:defRPr/>
            </a:pPr>
            <a:r>
              <a:rPr lang="pt-BR" altLang="pt-BR" dirty="0" smtClean="0"/>
              <a:t>RNA</a:t>
            </a:r>
          </a:p>
        </p:txBody>
      </p:sp>
      <p:pic>
        <p:nvPicPr>
          <p:cNvPr id="36868" name="Picture 4" descr="estrut D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13" y="1441835"/>
            <a:ext cx="376713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What is RNA? – YourGeno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78" y="829378"/>
            <a:ext cx="4434839" cy="59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885145" y="5178392"/>
            <a:ext cx="1751798" cy="139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6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7814"/>
            <a:ext cx="91440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Desoxirribonucléico - DNA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Formado por: Nucleotídeos</a:t>
            </a:r>
          </a:p>
        </p:txBody>
      </p:sp>
      <p:pic>
        <p:nvPicPr>
          <p:cNvPr id="38916" name="Picture 4" descr="nucleotí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4" y="2420938"/>
            <a:ext cx="3121025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1774826" y="5373688"/>
            <a:ext cx="2989263" cy="647700"/>
          </a:xfrm>
          <a:prstGeom prst="wedgeRoundRectCallout">
            <a:avLst>
              <a:gd name="adj1" fmla="val 80060"/>
              <a:gd name="adj2" fmla="val -1544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/>
              <a:t>Desoxirribose</a:t>
            </a:r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>
            <a:off x="8401051" y="2636839"/>
            <a:ext cx="2016125" cy="2232025"/>
          </a:xfrm>
          <a:prstGeom prst="wedgeRoundRectCallout">
            <a:avLst>
              <a:gd name="adj1" fmla="val -107167"/>
              <a:gd name="adj2" fmla="val -1450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A</a:t>
            </a:r>
            <a:r>
              <a:rPr lang="pt-BR" altLang="pt-BR"/>
              <a:t>denina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G</a:t>
            </a:r>
            <a:r>
              <a:rPr lang="pt-BR" altLang="pt-BR"/>
              <a:t>uanina</a:t>
            </a:r>
            <a:r>
              <a:rPr lang="pt-BR" altLang="pt-BR">
                <a:solidFill>
                  <a:srgbClr val="FF0000"/>
                </a:solidFill>
              </a:rPr>
              <a:t>C</a:t>
            </a:r>
            <a:r>
              <a:rPr lang="pt-BR" altLang="pt-BR"/>
              <a:t>itosina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T</a:t>
            </a:r>
            <a:r>
              <a:rPr lang="pt-BR" altLang="pt-BR"/>
              <a:t>imina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583113" y="2492376"/>
            <a:ext cx="1657350" cy="15843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8075614" y="5157789"/>
            <a:ext cx="2592387" cy="1404937"/>
          </a:xfrm>
          <a:prstGeom prst="rect">
            <a:avLst/>
          </a:prstGeom>
          <a:noFill/>
          <a:ln w="317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800" u="sng"/>
              <a:t>Nucleosídeo</a:t>
            </a:r>
            <a:r>
              <a:rPr lang="pt-BR" altLang="pt-BR" sz="2800"/>
              <a:t>: açúcar + base nitrogenada</a:t>
            </a:r>
          </a:p>
        </p:txBody>
      </p:sp>
    </p:spTree>
    <p:extLst>
      <p:ext uri="{BB962C8B-B14F-4D97-AF65-F5344CB8AC3E}">
        <p14:creationId xmlns:p14="http://schemas.microsoft.com/office/powerpoint/2010/main" val="24098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z="4000"/>
              <a:t>Ácido Desoxirribonucléico - DNA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Açúcar: Desoxirribose</a:t>
            </a:r>
          </a:p>
        </p:txBody>
      </p:sp>
      <p:pic>
        <p:nvPicPr>
          <p:cNvPr id="40964" name="Picture 4" descr="desoxirrib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349501"/>
            <a:ext cx="302418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1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Água: </a:t>
            </a:r>
            <a:r>
              <a:rPr lang="pt-BR" sz="3600" dirty="0" smtClean="0"/>
              <a:t>importância para manutenção da vida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Solvente: dissolve grande numero de substâncias – hidrossolúveis.</a:t>
            </a:r>
          </a:p>
          <a:p>
            <a:r>
              <a:rPr lang="pt-BR" dirty="0" smtClean="0"/>
              <a:t>Meio onde ocorrem reações químicas: enzimas agem em meio líquido.</a:t>
            </a:r>
          </a:p>
          <a:p>
            <a:r>
              <a:rPr lang="pt-BR" dirty="0" smtClean="0"/>
              <a:t>Meio de transporte: dentro das células e dentro dos organismos.</a:t>
            </a:r>
          </a:p>
          <a:p>
            <a:r>
              <a:rPr lang="pt-BR" dirty="0" smtClean="0"/>
              <a:t>Proteção térmica: mesmo que receba ou perca calor, a água sofre pouca variação de temperatura – impede mudanças bruscas da temperatura corporal.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603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1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z="4000"/>
              <a:t>Ácido Desoxirribonucléico - DNA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56364" y="1700213"/>
            <a:ext cx="3970337" cy="2405062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u="sng" dirty="0" smtClean="0"/>
              <a:t>Púricas</a:t>
            </a:r>
            <a:r>
              <a:rPr lang="pt-BR" altLang="pt-BR" dirty="0" smtClean="0"/>
              <a:t>: 2 anéis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dirty="0" smtClean="0">
                <a:solidFill>
                  <a:srgbClr val="FF0000"/>
                </a:solidFill>
                <a:effectLst/>
              </a:rPr>
              <a:t>       A</a:t>
            </a:r>
            <a:r>
              <a:rPr lang="pt-BR" altLang="pt-BR" dirty="0" smtClean="0">
                <a:effectLst/>
              </a:rPr>
              <a:t>denina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dirty="0" smtClean="0">
                <a:solidFill>
                  <a:srgbClr val="FF0000"/>
                </a:solidFill>
                <a:effectLst/>
              </a:rPr>
              <a:t>       G</a:t>
            </a:r>
            <a:r>
              <a:rPr lang="pt-BR" altLang="pt-BR" dirty="0" smtClean="0">
                <a:effectLst/>
              </a:rPr>
              <a:t>uanina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altLang="pt-BR" dirty="0" smtClean="0"/>
          </a:p>
        </p:txBody>
      </p:sp>
      <p:pic>
        <p:nvPicPr>
          <p:cNvPr id="43012" name="Picture 4" descr="púricas 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3579814"/>
            <a:ext cx="6042025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1919288" y="1125538"/>
            <a:ext cx="4032250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dirty="0"/>
              <a:t>Bases nitrogenadas:</a:t>
            </a:r>
            <a:endParaRPr lang="pt-BR" altLang="pt-BR" u="sng" dirty="0"/>
          </a:p>
          <a:p>
            <a:pPr eaLnBrk="1" hangingPunct="1">
              <a:defRPr/>
            </a:pPr>
            <a:r>
              <a:rPr lang="pt-BR" altLang="pt-BR" sz="2400" u="sng" dirty="0">
                <a:effectLst/>
              </a:rPr>
              <a:t>Pirimídicas</a:t>
            </a:r>
            <a:r>
              <a:rPr lang="pt-BR" altLang="pt-BR" sz="2400" dirty="0">
                <a:effectLst/>
              </a:rPr>
              <a:t>: 1 anel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 dirty="0">
                <a:solidFill>
                  <a:srgbClr val="FF0000"/>
                </a:solidFill>
                <a:effectLst/>
              </a:rPr>
              <a:t>      T</a:t>
            </a:r>
            <a:r>
              <a:rPr lang="pt-BR" altLang="pt-BR" sz="2400" dirty="0">
                <a:effectLst/>
              </a:rPr>
              <a:t>imina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 dirty="0">
                <a:solidFill>
                  <a:srgbClr val="FF0000"/>
                </a:solidFill>
                <a:effectLst/>
              </a:rPr>
              <a:t>      C</a:t>
            </a:r>
            <a:r>
              <a:rPr lang="pt-BR" altLang="pt-BR" sz="2400" dirty="0">
                <a:effectLst/>
              </a:rPr>
              <a:t>itosina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511676" y="4076701"/>
            <a:ext cx="1439863" cy="1368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7464425" y="4076701"/>
            <a:ext cx="1727200" cy="1368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20776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z="4000"/>
              <a:t>Ácido Desoxirribonucléico - DNA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4 tipos diferentes de nucleotídeos:</a:t>
            </a:r>
          </a:p>
        </p:txBody>
      </p:sp>
      <p:pic>
        <p:nvPicPr>
          <p:cNvPr id="45060" name="Picture 4" descr="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349501"/>
            <a:ext cx="22320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 descr="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581526"/>
            <a:ext cx="22320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 descr="púr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2292351"/>
            <a:ext cx="305593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 descr="púr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699000"/>
            <a:ext cx="30956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3792539" y="249237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719514" y="4724401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C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8472489" y="249237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A</a:t>
            </a: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8543926" y="4868864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18682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Ribonucléico - RNA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altLang="pt-BR" dirty="0" smtClean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55300" name="Picture 5" descr="RNA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925638"/>
            <a:ext cx="4932362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738313" y="3709603"/>
            <a:ext cx="3311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dirty="0"/>
              <a:t>Fita simples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5913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7814"/>
            <a:ext cx="91440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Ribonucléico - RNA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Estrutura básica: Nucleotídeo</a:t>
            </a:r>
          </a:p>
        </p:txBody>
      </p:sp>
      <p:pic>
        <p:nvPicPr>
          <p:cNvPr id="57348" name="Picture 4" descr="nucleotí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4" y="2420938"/>
            <a:ext cx="3121025" cy="4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AutoShape 5"/>
          <p:cNvSpPr>
            <a:spLocks noChangeArrowheads="1"/>
          </p:cNvSpPr>
          <p:nvPr/>
        </p:nvSpPr>
        <p:spPr bwMode="auto">
          <a:xfrm>
            <a:off x="1774826" y="5373688"/>
            <a:ext cx="2989263" cy="647700"/>
          </a:xfrm>
          <a:prstGeom prst="wedgeRoundRectCallout">
            <a:avLst>
              <a:gd name="adj1" fmla="val 80060"/>
              <a:gd name="adj2" fmla="val -1544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/>
              <a:t>Ribose</a:t>
            </a:r>
          </a:p>
        </p:txBody>
      </p:sp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401051" y="2636839"/>
            <a:ext cx="2016125" cy="2232025"/>
          </a:xfrm>
          <a:prstGeom prst="wedgeRoundRectCallout">
            <a:avLst>
              <a:gd name="adj1" fmla="val -107167"/>
              <a:gd name="adj2" fmla="val -1450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A</a:t>
            </a:r>
            <a:r>
              <a:rPr lang="pt-BR" altLang="pt-BR"/>
              <a:t>denina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G</a:t>
            </a:r>
            <a:r>
              <a:rPr lang="pt-BR" altLang="pt-BR"/>
              <a:t>uanina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>
                <a:solidFill>
                  <a:srgbClr val="FF0000"/>
                </a:solidFill>
              </a:rPr>
              <a:t>C</a:t>
            </a:r>
            <a:r>
              <a:rPr lang="pt-BR" altLang="pt-BR"/>
              <a:t>itosina</a:t>
            </a:r>
            <a:r>
              <a:rPr lang="pt-BR" altLang="pt-BR">
                <a:solidFill>
                  <a:srgbClr val="FF0000"/>
                </a:solidFill>
              </a:rPr>
              <a:t>U</a:t>
            </a:r>
            <a:r>
              <a:rPr lang="pt-BR" altLang="pt-BR"/>
              <a:t>racila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4583113" y="2492376"/>
            <a:ext cx="1657350" cy="15843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8472488" y="4221163"/>
            <a:ext cx="1871662" cy="576262"/>
          </a:xfrm>
          <a:prstGeom prst="rect">
            <a:avLst/>
          </a:prstGeom>
          <a:noFill/>
          <a:ln w="317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33218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Ribonucléico - RNA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Açúcar: Ribose</a:t>
            </a:r>
          </a:p>
        </p:txBody>
      </p:sp>
      <p:pic>
        <p:nvPicPr>
          <p:cNvPr id="59396" name="Picture 4" descr="rib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349500"/>
            <a:ext cx="3328987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4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1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Ribonucléico - RNA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56364" y="1700213"/>
            <a:ext cx="3970337" cy="2405062"/>
          </a:xfrm>
        </p:spPr>
        <p:txBody>
          <a:bodyPr/>
          <a:lstStyle/>
          <a:p>
            <a:pPr eaLnBrk="1" hangingPunct="1">
              <a:defRPr/>
            </a:pPr>
            <a:r>
              <a:rPr lang="pt-BR" altLang="pt-BR" u="sng" smtClean="0"/>
              <a:t>Púricas</a:t>
            </a:r>
            <a:r>
              <a:rPr lang="pt-BR" altLang="pt-BR" smtClean="0"/>
              <a:t>: 2 anéis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mtClean="0">
                <a:solidFill>
                  <a:srgbClr val="FF0000"/>
                </a:solidFill>
                <a:effectLst/>
              </a:rPr>
              <a:t>       A</a:t>
            </a:r>
            <a:r>
              <a:rPr lang="pt-BR" altLang="pt-BR" smtClean="0">
                <a:effectLst/>
              </a:rPr>
              <a:t>denina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mtClean="0">
                <a:solidFill>
                  <a:srgbClr val="FF0000"/>
                </a:solidFill>
                <a:effectLst/>
              </a:rPr>
              <a:t>       G</a:t>
            </a:r>
            <a:r>
              <a:rPr lang="pt-BR" altLang="pt-BR" smtClean="0">
                <a:effectLst/>
              </a:rPr>
              <a:t>uanina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pt-BR" altLang="pt-BR" smtClean="0"/>
          </a:p>
        </p:txBody>
      </p:sp>
      <p:pic>
        <p:nvPicPr>
          <p:cNvPr id="61444" name="Picture 4" descr="púricas 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3579814"/>
            <a:ext cx="6042025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919288" y="1125538"/>
            <a:ext cx="4032250" cy="240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dirty="0"/>
              <a:t>Bases nitrogenadas:</a:t>
            </a:r>
            <a:endParaRPr lang="pt-BR" altLang="pt-BR" u="sng" dirty="0"/>
          </a:p>
          <a:p>
            <a:pPr eaLnBrk="1" hangingPunct="1">
              <a:defRPr/>
            </a:pPr>
            <a:r>
              <a:rPr lang="pt-BR" altLang="pt-BR" sz="2400" u="sng" dirty="0"/>
              <a:t>Pirimídicas</a:t>
            </a:r>
            <a:r>
              <a:rPr lang="pt-BR" altLang="pt-BR" sz="2400" dirty="0"/>
              <a:t>: 1 anel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 dirty="0">
                <a:effectLst/>
              </a:rPr>
              <a:t>      </a:t>
            </a:r>
            <a:r>
              <a:rPr lang="pt-BR" altLang="pt-BR" sz="2400" dirty="0">
                <a:solidFill>
                  <a:srgbClr val="FF0000"/>
                </a:solidFill>
                <a:effectLst/>
              </a:rPr>
              <a:t>U</a:t>
            </a:r>
            <a:r>
              <a:rPr lang="pt-BR" altLang="pt-BR" sz="2400" dirty="0">
                <a:effectLst/>
              </a:rPr>
              <a:t>racila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pt-BR" altLang="pt-BR" sz="2400" dirty="0">
                <a:solidFill>
                  <a:srgbClr val="FF0000"/>
                </a:solidFill>
                <a:effectLst/>
              </a:rPr>
              <a:t>      C</a:t>
            </a:r>
            <a:r>
              <a:rPr lang="pt-BR" altLang="pt-BR" sz="2400" dirty="0">
                <a:effectLst/>
              </a:rPr>
              <a:t>itosina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4511676" y="4076701"/>
            <a:ext cx="1439863" cy="1368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7464425" y="4076701"/>
            <a:ext cx="1727200" cy="1368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370505" y="2189847"/>
            <a:ext cx="1258219" cy="37047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18097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Ácido Ribonucléico - RNA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altLang="pt-BR" smtClean="0"/>
              <a:t>4 tipos diferentes de nucleotídeos:</a:t>
            </a:r>
          </a:p>
        </p:txBody>
      </p:sp>
      <p:pic>
        <p:nvPicPr>
          <p:cNvPr id="63492" name="Picture 4" descr="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349501"/>
            <a:ext cx="22320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 descr="pirimid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581526"/>
            <a:ext cx="22320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6" descr="púr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2292351"/>
            <a:ext cx="305593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7" descr="púr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699000"/>
            <a:ext cx="30956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792539" y="249237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3719514" y="4724401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C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8472489" y="249237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A</a:t>
            </a: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8543926" y="4868864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17965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87" y="4923262"/>
            <a:ext cx="6577584" cy="8296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7130361" cy="21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8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44" y="438486"/>
            <a:ext cx="6893242" cy="62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5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17" y="280727"/>
            <a:ext cx="6824312" cy="639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Fatores que influenciam na quantidade de água no organismo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0488"/>
            <a:ext cx="10515600" cy="4639184"/>
          </a:xfrm>
        </p:spPr>
        <p:txBody>
          <a:bodyPr>
            <a:normAutofit/>
          </a:bodyPr>
          <a:lstStyle/>
          <a:p>
            <a:r>
              <a:rPr lang="pt-BR" dirty="0" smtClean="0"/>
              <a:t>Idade: ↑ idade,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↓ água. </a:t>
            </a:r>
            <a:r>
              <a:rPr lang="pt-BR" spc="-5" dirty="0" smtClean="0">
                <a:cs typeface="Calibri"/>
              </a:rPr>
              <a:t>[ ]</a:t>
            </a:r>
            <a:r>
              <a:rPr lang="pt-BR" spc="-5" dirty="0">
                <a:cs typeface="Calibri"/>
              </a:rPr>
              <a:t>↓ 20%</a:t>
            </a:r>
            <a:r>
              <a:rPr lang="pt-BR" spc="-20" dirty="0">
                <a:cs typeface="Calibri"/>
              </a:rPr>
              <a:t> </a:t>
            </a:r>
            <a:r>
              <a:rPr lang="pt-BR" spc="-5" dirty="0">
                <a:solidFill>
                  <a:srgbClr val="FF0000"/>
                </a:solidFill>
                <a:cs typeface="Calibri"/>
              </a:rPr>
              <a:t>inibe</a:t>
            </a:r>
            <a:r>
              <a:rPr lang="pt-BR" spc="-20" dirty="0">
                <a:solidFill>
                  <a:srgbClr val="FF0000"/>
                </a:solidFill>
                <a:cs typeface="Calibri"/>
              </a:rPr>
              <a:t> </a:t>
            </a:r>
            <a:r>
              <a:rPr lang="pt-BR" spc="-5" dirty="0">
                <a:cs typeface="Calibri"/>
              </a:rPr>
              <a:t>o metabolismo.</a:t>
            </a:r>
            <a:endParaRPr lang="pt-BR" dirty="0">
              <a:cs typeface="Calibri"/>
            </a:endParaRP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Feto: 94%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Adulto: 70%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Idoso: 60%</a:t>
            </a: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Espécie: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Humano: 70%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Água viva: 98%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Sementes de plantas: 15%</a:t>
            </a:r>
          </a:p>
          <a:p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Atividade metabólica do tecido: </a:t>
            </a:r>
            <a:r>
              <a:rPr lang="pt-BR" dirty="0"/>
              <a:t>↑ </a:t>
            </a:r>
            <a:r>
              <a:rPr lang="pt-BR" dirty="0" smtClean="0"/>
              <a:t>metabolismo, </a:t>
            </a:r>
            <a:r>
              <a:rPr lang="pt-BR" dirty="0"/>
              <a:t>↑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 água.</a:t>
            </a:r>
          </a:p>
          <a:p>
            <a:pPr lvl="1"/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Encéfalo: 90%</a:t>
            </a:r>
          </a:p>
          <a:p>
            <a:pPr lvl="1"/>
            <a:r>
              <a:rPr lang="pt-BR" dirty="0" smtClean="0"/>
              <a:t>Dentina: 12%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257"/>
            <a:ext cx="9595185" cy="38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401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14" y="212781"/>
            <a:ext cx="5929162" cy="65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03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Curiosidade!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que o fósforo é conhecido como a substância da vida e da morte?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youtu.be/GZAGp2YpH5k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200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Água: quantidade nos seres vivos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05" y="1472025"/>
            <a:ext cx="9747695" cy="51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4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1538</Words>
  <Application>Microsoft Office PowerPoint</Application>
  <PresentationFormat>Widescreen</PresentationFormat>
  <Paragraphs>242</Paragraphs>
  <Slides>82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Tahoma</vt:lpstr>
      <vt:lpstr>Wingdings</vt:lpstr>
      <vt:lpstr>Tema do Office</vt:lpstr>
      <vt:lpstr>Componentes da matéria viva</vt:lpstr>
      <vt:lpstr>Apresentação do PowerPoint</vt:lpstr>
      <vt:lpstr>Compostos químicos</vt:lpstr>
      <vt:lpstr>Apresentação do PowerPoint</vt:lpstr>
      <vt:lpstr>Apresentação do PowerPoint</vt:lpstr>
      <vt:lpstr>Água</vt:lpstr>
      <vt:lpstr>Água: importância para manutenção da vida</vt:lpstr>
      <vt:lpstr>Fatores que influenciam na quantidade de água no organismo</vt:lpstr>
      <vt:lpstr>Água: quantidade nos seres vivos</vt:lpstr>
      <vt:lpstr>Apresentação do PowerPoint</vt:lpstr>
      <vt:lpstr>Minerais</vt:lpstr>
      <vt:lpstr>Funções dos íons minerais</vt:lpstr>
      <vt:lpstr>Apresentação do PowerPoint</vt:lpstr>
      <vt:lpstr>Minerais e suas funções</vt:lpstr>
      <vt:lpstr>Apresentação do PowerPoint</vt:lpstr>
      <vt:lpstr>Compostos orgânicos</vt:lpstr>
      <vt:lpstr>Compostos orgânicos</vt:lpstr>
      <vt:lpstr>Carboidratos</vt:lpstr>
      <vt:lpstr>Carboidratos: classificação</vt:lpstr>
      <vt:lpstr>Carboidratos: classificação</vt:lpstr>
      <vt:lpstr>Carboidratos: classificação</vt:lpstr>
      <vt:lpstr>Carboidratos: classificação</vt:lpstr>
      <vt:lpstr>Lipídios</vt:lpstr>
      <vt:lpstr>Lipídios</vt:lpstr>
      <vt:lpstr>Lipídios</vt:lpstr>
      <vt:lpstr>Lipídios</vt:lpstr>
      <vt:lpstr>Lipídios</vt:lpstr>
      <vt:lpstr>Lipídios</vt:lpstr>
      <vt:lpstr>Lipídios</vt:lpstr>
      <vt:lpstr>Proteínas</vt:lpstr>
      <vt:lpstr>Apresentação do PowerPoint</vt:lpstr>
      <vt:lpstr>Proteínas</vt:lpstr>
      <vt:lpstr>Aminoácidos</vt:lpstr>
      <vt:lpstr>Aminoácidos diferem entre si pelo radical</vt:lpstr>
      <vt:lpstr>Apresentação do PowerPoint</vt:lpstr>
      <vt:lpstr>Aminoácidos</vt:lpstr>
      <vt:lpstr>Apresentação do PowerPoint</vt:lpstr>
      <vt:lpstr>Apresentação do PowerPoint</vt:lpstr>
      <vt:lpstr>Aminoácidos</vt:lpstr>
      <vt:lpstr>Aminoácidos</vt:lpstr>
      <vt:lpstr>Apresentação do PowerPoint</vt:lpstr>
      <vt:lpstr>Proteínas</vt:lpstr>
      <vt:lpstr>Proteínas</vt:lpstr>
      <vt:lpstr>Organização das moléculas de proteína</vt:lpstr>
      <vt:lpstr>Organização das moléculas de proteína</vt:lpstr>
      <vt:lpstr>Níveis de organização das moléculas de proteína</vt:lpstr>
      <vt:lpstr>Proteína conjugada</vt:lpstr>
      <vt:lpstr>Proteína</vt:lpstr>
      <vt:lpstr>Desnaturação proteica</vt:lpstr>
      <vt:lpstr>Desnaturação proteica</vt:lpstr>
      <vt:lpstr>Caloria</vt:lpstr>
      <vt:lpstr>Caloria</vt:lpstr>
      <vt:lpstr>Enzimas</vt:lpstr>
      <vt:lpstr>Enzimas</vt:lpstr>
      <vt:lpstr>Enzimas</vt:lpstr>
      <vt:lpstr>Enzimas</vt:lpstr>
      <vt:lpstr>Enzimas</vt:lpstr>
      <vt:lpstr>Fatores que modificam a ação enzimática</vt:lpstr>
      <vt:lpstr>Fatores que modificam a ação enzimática</vt:lpstr>
      <vt:lpstr>Fatores que modificam a ação enzimática</vt:lpstr>
      <vt:lpstr>Apresentação do PowerPoint</vt:lpstr>
      <vt:lpstr>Fatores que modificam a ação enzimática</vt:lpstr>
      <vt:lpstr>Vitaminas</vt:lpstr>
      <vt:lpstr>Apresentação do PowerPoint</vt:lpstr>
      <vt:lpstr>Apresentação do PowerPoint</vt:lpstr>
      <vt:lpstr>Apresentação do PowerPoint</vt:lpstr>
      <vt:lpstr>Ácidos Nucleicos</vt:lpstr>
      <vt:lpstr>Ácido Desoxirribonucléico - DNA</vt:lpstr>
      <vt:lpstr>Ácido Desoxirribonucléico - DNA</vt:lpstr>
      <vt:lpstr>Ácido Desoxirribonucléico - DNA</vt:lpstr>
      <vt:lpstr>Ácido Desoxirribonucléico - DNA</vt:lpstr>
      <vt:lpstr>Ácido Ribonucléico - RNA</vt:lpstr>
      <vt:lpstr>Ácido Ribonucléico - RNA</vt:lpstr>
      <vt:lpstr>Ácido Ribonucléico - RNA</vt:lpstr>
      <vt:lpstr>Ácido Ribonucléico - RNA</vt:lpstr>
      <vt:lpstr>Ácido Ribonucléico - RNA</vt:lpstr>
      <vt:lpstr>Questões</vt:lpstr>
      <vt:lpstr>Questões</vt:lpstr>
      <vt:lpstr>Questões</vt:lpstr>
      <vt:lpstr>Questões</vt:lpstr>
      <vt:lpstr>Questões</vt:lpstr>
      <vt:lpstr>Curiosidade!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da matéria viva</dc:title>
  <dc:creator>Sara Moreira</dc:creator>
  <cp:lastModifiedBy>Sara Moreira</cp:lastModifiedBy>
  <cp:revision>49</cp:revision>
  <dcterms:created xsi:type="dcterms:W3CDTF">2023-04-10T18:59:10Z</dcterms:created>
  <dcterms:modified xsi:type="dcterms:W3CDTF">2023-04-18T14:20:29Z</dcterms:modified>
</cp:coreProperties>
</file>